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71" r:id="rId2"/>
    <p:sldId id="256" r:id="rId3"/>
    <p:sldId id="273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</p:sldIdLst>
  <p:sldSz cx="17559338" cy="9875838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PT Sans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4534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9234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894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2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621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379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780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398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998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513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87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13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14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3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6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30.png"/><Relationship Id="rId10" Type="http://schemas.openxmlformats.org/officeDocument/2006/relationships/image" Target="../media/image24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8: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conceito de otimização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89" y="563214"/>
            <a:ext cx="1536822" cy="499467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89" y="8792540"/>
            <a:ext cx="7602011" cy="619211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9903338" y="1475152"/>
            <a:ext cx="6477904" cy="5725324"/>
            <a:chOff x="9877938" y="1679841"/>
            <a:chExt cx="6477904" cy="5725324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7938" y="1679841"/>
              <a:ext cx="6477904" cy="5725324"/>
            </a:xfrm>
            <a:prstGeom prst="rect">
              <a:avLst/>
            </a:prstGeom>
          </p:spPr>
        </p:pic>
        <p:cxnSp>
          <p:nvCxnSpPr>
            <p:cNvPr id="20" name="Conector reto 19"/>
            <p:cNvCxnSpPr/>
            <p:nvPr/>
          </p:nvCxnSpPr>
          <p:spPr>
            <a:xfrm>
              <a:off x="11689492" y="4942703"/>
              <a:ext cx="0" cy="32127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2101384" y="4922106"/>
              <a:ext cx="0" cy="342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V="1">
              <a:off x="10528419" y="4606183"/>
              <a:ext cx="2512463" cy="58111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>
              <a:off x="11229174" y="4794191"/>
              <a:ext cx="1811708" cy="14851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12" y="1586721"/>
            <a:ext cx="786874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71" y="676142"/>
            <a:ext cx="5360286" cy="3461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13" y="1484626"/>
            <a:ext cx="1238423" cy="3429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27" y="2023245"/>
            <a:ext cx="7182852" cy="261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84;p33"/>
              <p:cNvSpPr txBox="1"/>
              <p:nvPr/>
            </p:nvSpPr>
            <p:spPr>
              <a:xfrm>
                <a:off x="8954755" y="576384"/>
                <a:ext cx="7040982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 algn="ctr">
                  <a:buClr>
                    <a:schemeClr val="bg1"/>
                  </a:buClr>
                  <a:buSzPct val="100000"/>
                </a:pPr>
                <a:r>
                  <a:rPr lang="pt-BR" sz="30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T Sans" panose="020B0604020202020204" charset="0"/>
                  </a:rPr>
                  <a:t>Maximizando Lucros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000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A direção da </a:t>
                </a:r>
                <a:r>
                  <a:rPr lang="pt-BR" sz="2000" dirty="0" err="1" smtClean="0">
                    <a:solidFill>
                      <a:schemeClr val="tx1"/>
                    </a:solidFill>
                    <a:latin typeface="PT Sans" panose="020B0604020202020204" charset="0"/>
                  </a:rPr>
                  <a:t>Trappee</a:t>
                </a:r>
                <a:r>
                  <a:rPr lang="pt-BR" sz="2000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 </a:t>
                </a:r>
                <a:r>
                  <a:rPr lang="pt-BR" sz="2000" dirty="0" err="1" smtClean="0">
                    <a:solidFill>
                      <a:schemeClr val="tx1"/>
                    </a:solidFill>
                    <a:latin typeface="PT Sans" panose="020B0604020202020204" charset="0"/>
                  </a:rPr>
                  <a:t>and</a:t>
                </a:r>
                <a:r>
                  <a:rPr lang="pt-BR" sz="2000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 Sons, fabricante do famoso molho picante </a:t>
                </a:r>
                <a:r>
                  <a:rPr lang="pt-BR" sz="2000" dirty="0" err="1" smtClean="0">
                    <a:solidFill>
                      <a:schemeClr val="tx1"/>
                    </a:solidFill>
                    <a:latin typeface="PT Sans" panose="020B0604020202020204" charset="0"/>
                  </a:rPr>
                  <a:t>TexPep</a:t>
                </a:r>
                <a:r>
                  <a:rPr lang="pt-BR" sz="2000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, estima que seu lucro (em dólares) pela produção e venda diária de x caixas (cada caixa contendo 24 garrafas) de molho picante é dado por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000" dirty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𝟎𝟎𝟎𝟎𝟎𝟐</m:t>
                      </m:r>
                      <m:sSup>
                        <m:sSup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pt-BR" sz="2000" b="1" dirty="0" smtClean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0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000" b="1" dirty="0" smtClean="0">
                    <a:solidFill>
                      <a:srgbClr val="C00000"/>
                    </a:solidFill>
                    <a:latin typeface="PT Sans" panose="020B0604020202020204" charset="0"/>
                  </a:rPr>
                  <a:t>Qual é o maior lucro possível que a </a:t>
                </a:r>
                <a:r>
                  <a:rPr lang="pt-BR" sz="2000" b="1" dirty="0" err="1" smtClean="0">
                    <a:solidFill>
                      <a:srgbClr val="C00000"/>
                    </a:solidFill>
                    <a:latin typeface="PT Sans" panose="020B0604020202020204" charset="0"/>
                  </a:rPr>
                  <a:t>Trappee</a:t>
                </a:r>
                <a:r>
                  <a:rPr lang="pt-BR" sz="2000" b="1" dirty="0" smtClean="0">
                    <a:solidFill>
                      <a:srgbClr val="C00000"/>
                    </a:solidFill>
                    <a:latin typeface="PT Sans" panose="020B0604020202020204" charset="0"/>
                  </a:rPr>
                  <a:t> pode obter em um dia?</a:t>
                </a:r>
              </a:p>
            </p:txBody>
          </p:sp>
        </mc:Choice>
        <mc:Fallback xmlns="">
          <p:sp>
            <p:nvSpPr>
              <p:cNvPr id="16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55" y="576384"/>
                <a:ext cx="7040982" cy="545700"/>
              </a:xfrm>
              <a:prstGeom prst="rect">
                <a:avLst/>
              </a:prstGeom>
              <a:blipFill rotWithShape="0">
                <a:blip r:embed="rId6"/>
                <a:stretch>
                  <a:fillRect l="-1472" t="-15730" r="-1472" b="-595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570" y="4220225"/>
            <a:ext cx="2662000" cy="501595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836" y="5003457"/>
            <a:ext cx="3810532" cy="34294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766" y="5626171"/>
            <a:ext cx="5620534" cy="33342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5237" y="6072648"/>
            <a:ext cx="4324954" cy="33342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8836" y="6557205"/>
            <a:ext cx="2829320" cy="37152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890" y="7085439"/>
            <a:ext cx="2600688" cy="32389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722" y="7546663"/>
            <a:ext cx="4906060" cy="400106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1009" y="7465010"/>
            <a:ext cx="466790" cy="352474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3582" y="6370964"/>
            <a:ext cx="2124371" cy="71447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7571" y="7911487"/>
            <a:ext cx="5668166" cy="1762371"/>
          </a:xfrm>
          <a:prstGeom prst="rect">
            <a:avLst/>
          </a:prstGeom>
        </p:spPr>
      </p:pic>
      <p:sp>
        <p:nvSpPr>
          <p:cNvPr id="31" name="Google Shape;184;p33"/>
          <p:cNvSpPr txBox="1"/>
          <p:nvPr/>
        </p:nvSpPr>
        <p:spPr>
          <a:xfrm>
            <a:off x="6204404" y="8458598"/>
            <a:ext cx="4427963" cy="26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just">
              <a:buClr>
                <a:schemeClr val="bg1"/>
              </a:buClr>
              <a:buSzPct val="100000"/>
            </a:pPr>
            <a:r>
              <a:rPr lang="pt-BR" sz="2000" b="1" dirty="0" smtClean="0">
                <a:solidFill>
                  <a:srgbClr val="C00000"/>
                </a:solidFill>
                <a:latin typeface="PT Sans" panose="020B0604020202020204" charset="0"/>
              </a:rPr>
              <a:t>O maior lucro possível que a </a:t>
            </a:r>
            <a:r>
              <a:rPr lang="pt-BR" sz="2000" b="1" dirty="0" err="1" smtClean="0">
                <a:solidFill>
                  <a:srgbClr val="C00000"/>
                </a:solidFill>
                <a:latin typeface="PT Sans" panose="020B0604020202020204" charset="0"/>
              </a:rPr>
              <a:t>Trappee</a:t>
            </a:r>
            <a:r>
              <a:rPr lang="pt-BR" sz="2000" b="1" dirty="0" smtClean="0">
                <a:solidFill>
                  <a:srgbClr val="C00000"/>
                </a:solidFill>
                <a:latin typeface="PT Sans" panose="020B0604020202020204" charset="0"/>
              </a:rPr>
              <a:t> pode obter em um dia é 3600 dólares. Este lucro é obtido com a produção e venda de 1000 caixas</a:t>
            </a:r>
          </a:p>
        </p:txBody>
      </p:sp>
      <p:sp>
        <p:nvSpPr>
          <p:cNvPr id="29" name="Elipse 28"/>
          <p:cNvSpPr/>
          <p:nvPr/>
        </p:nvSpPr>
        <p:spPr>
          <a:xfrm>
            <a:off x="6325098" y="6226833"/>
            <a:ext cx="2516956" cy="1169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57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19" y="3657739"/>
            <a:ext cx="3294344" cy="580527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1" y="676142"/>
            <a:ext cx="5360286" cy="3461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13" y="1484626"/>
            <a:ext cx="1238423" cy="3429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127" y="2023245"/>
            <a:ext cx="7182852" cy="261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84;p33"/>
              <p:cNvSpPr txBox="1"/>
              <p:nvPr/>
            </p:nvSpPr>
            <p:spPr>
              <a:xfrm>
                <a:off x="9181578" y="676142"/>
                <a:ext cx="7213600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 algn="ctr">
                  <a:buClr>
                    <a:schemeClr val="bg1"/>
                  </a:buClr>
                  <a:buSzPct val="100000"/>
                </a:pPr>
                <a:r>
                  <a:rPr lang="pt-BR" sz="24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T Sans" panose="020B0604020202020204" charset="0"/>
                  </a:rPr>
                  <a:t>Taxa de Falências Bancárias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000" dirty="0" smtClean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000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A Companhia Federal de Seguros e Depósitos estima que a taxa com que os bancos decretaram falência entre 1982 e 1994 é dada por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000" dirty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algn="ctr"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𝟎𝟔𝟑𝟒𝟒𝟕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000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𝟗𝟓𝟑𝟐𝟖𝟑</m:t>
                    </m:r>
                    <m:sSup>
                      <m:sSupPr>
                        <m:ctrlP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𝟔𝟑𝟐𝟓𝟕𝟔</m:t>
                    </m:r>
                    <m:sSup>
                      <m:sSupPr>
                        <m:ctrlP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pt-B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𝟔𝟖𝟒𝟕𝟎𝟒𝐭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𝟒𝟓𝟖𝟖𝟕𝟒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BR" sz="2000" b="1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12)</a:t>
                </a:r>
              </a:p>
              <a:p>
                <a:pPr algn="ctr">
                  <a:buClr>
                    <a:schemeClr val="bg1"/>
                  </a:buClr>
                  <a:buSzPct val="100000"/>
                </a:pPr>
                <a:endParaRPr lang="pt-BR" sz="2000" b="1" dirty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algn="ctr">
                  <a:buClr>
                    <a:schemeClr val="bg1"/>
                  </a:buClr>
                  <a:buSzPct val="100000"/>
                </a:pPr>
                <a:r>
                  <a:rPr lang="pt-BR" sz="2000" dirty="0" smtClean="0">
                    <a:solidFill>
                      <a:schemeClr val="tx1"/>
                    </a:solidFill>
                    <a:latin typeface="PT Sans" panose="020B0604020202020204" charset="0"/>
                  </a:rPr>
                  <a:t>Onde f(t) é o número de bancos por ano e t é medido em anos, com t=0 correspondendo ao início de 1982</a:t>
                </a:r>
                <a:endParaRPr lang="pt-BR" sz="2000" dirty="0">
                  <a:solidFill>
                    <a:schemeClr val="tx1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400" b="1" dirty="0" smtClean="0">
                    <a:solidFill>
                      <a:srgbClr val="C00000"/>
                    </a:solidFill>
                    <a:latin typeface="PT Sans" panose="020B0604020202020204" charset="0"/>
                  </a:rPr>
                  <a:t>Qual é a taxa máxima de falência bancária no período?</a:t>
                </a:r>
                <a:endParaRPr lang="pt-BR" sz="2400" b="1" dirty="0">
                  <a:solidFill>
                    <a:srgbClr val="C00000"/>
                  </a:solidFill>
                  <a:latin typeface="PT Sans" panose="020B0604020202020204" charset="0"/>
                </a:endParaRPr>
              </a:p>
              <a:p>
                <a:pPr marL="457200" lvl="0" indent="-457200">
                  <a:lnSpc>
                    <a:spcPct val="200000"/>
                  </a:lnSpc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:endParaRPr sz="2400" b="0" i="0" u="none" strike="noStrike" cap="none" dirty="0">
                  <a:solidFill>
                    <a:srgbClr val="002060"/>
                  </a:solidFill>
                  <a:latin typeface="PT Sans" panose="020B0604020202020204" charset="0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18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578" y="676142"/>
                <a:ext cx="7213600" cy="545700"/>
              </a:xfrm>
              <a:prstGeom prst="rect">
                <a:avLst/>
              </a:prstGeom>
              <a:blipFill rotWithShape="0">
                <a:blip r:embed="rId7"/>
                <a:stretch>
                  <a:fillRect l="-1860" t="-8989" r="-1944" b="-775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326" y="5308772"/>
            <a:ext cx="7182852" cy="4858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9731" y="5868409"/>
            <a:ext cx="5839640" cy="5715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2326" y="6560378"/>
            <a:ext cx="5096586" cy="5048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1" y="8433946"/>
            <a:ext cx="2695951" cy="12384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6642" y="8523506"/>
            <a:ext cx="571580" cy="22863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7276" y="9364425"/>
            <a:ext cx="571580" cy="22863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7148" y="8949043"/>
            <a:ext cx="543001" cy="23815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8064" y="9269162"/>
            <a:ext cx="3524742" cy="32389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008" y="4864767"/>
            <a:ext cx="2143424" cy="381053"/>
          </a:xfrm>
          <a:prstGeom prst="rect">
            <a:avLst/>
          </a:prstGeom>
        </p:spPr>
      </p:pic>
      <p:sp>
        <p:nvSpPr>
          <p:cNvPr id="30" name="Google Shape;184;p33"/>
          <p:cNvSpPr txBox="1"/>
          <p:nvPr/>
        </p:nvSpPr>
        <p:spPr>
          <a:xfrm>
            <a:off x="504160" y="5894289"/>
            <a:ext cx="3601583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just">
              <a:buClr>
                <a:schemeClr val="bg1"/>
              </a:buClr>
              <a:buSzPct val="100000"/>
            </a:pPr>
            <a:r>
              <a:rPr lang="pt-BR" sz="2400" b="1" dirty="0" smtClean="0">
                <a:solidFill>
                  <a:srgbClr val="C00000"/>
                </a:solidFill>
                <a:latin typeface="PT Sans" panose="020B0604020202020204" charset="0"/>
              </a:rPr>
              <a:t>A taxa máxima de falência bancária no período é de 200 bancos por ano</a:t>
            </a:r>
            <a:endParaRPr lang="pt-BR" sz="2400" b="1" dirty="0">
              <a:solidFill>
                <a:srgbClr val="C00000"/>
              </a:solidFill>
              <a:latin typeface="PT Sans" panose="020B0604020202020204" charset="0"/>
            </a:endParaRPr>
          </a:p>
          <a:p>
            <a:pPr marL="457200" lvl="0" indent="-457200">
              <a:lnSpc>
                <a:spcPct val="2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sz="2400" b="0" i="0" u="none" strike="noStrike" cap="none" dirty="0">
              <a:solidFill>
                <a:srgbClr val="002060"/>
              </a:solidFill>
              <a:latin typeface="PT Sans" panose="020B0604020202020204" charset="0"/>
              <a:ea typeface="PT Sans"/>
              <a:cs typeface="PT Sans"/>
              <a:sym typeface="PT Sans"/>
            </a:endParaRPr>
          </a:p>
        </p:txBody>
      </p:sp>
      <p:cxnSp>
        <p:nvCxnSpPr>
          <p:cNvPr id="34" name="Conector de seta reta 33"/>
          <p:cNvCxnSpPr>
            <a:stCxn id="11" idx="3"/>
          </p:cNvCxnSpPr>
          <p:nvPr/>
        </p:nvCxnSpPr>
        <p:spPr>
          <a:xfrm flipV="1">
            <a:off x="3288856" y="8949043"/>
            <a:ext cx="626652" cy="529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14" idx="3"/>
            <a:endCxn id="22" idx="1"/>
          </p:cNvCxnSpPr>
          <p:nvPr/>
        </p:nvCxnSpPr>
        <p:spPr>
          <a:xfrm>
            <a:off x="3150149" y="9068122"/>
            <a:ext cx="547915" cy="362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763832" y="5308772"/>
            <a:ext cx="0" cy="5048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3915508" y="8322687"/>
            <a:ext cx="3002508" cy="685896"/>
            <a:chOff x="13392670" y="7439163"/>
            <a:chExt cx="3002508" cy="685896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451542" y="7439163"/>
              <a:ext cx="2943636" cy="685896"/>
            </a:xfrm>
            <a:prstGeom prst="rect">
              <a:avLst/>
            </a:prstGeom>
          </p:spPr>
        </p:pic>
        <p:sp>
          <p:nvSpPr>
            <p:cNvPr id="43" name="Chave esquerda 42"/>
            <p:cNvSpPr/>
            <p:nvPr/>
          </p:nvSpPr>
          <p:spPr>
            <a:xfrm>
              <a:off x="13392670" y="7439163"/>
              <a:ext cx="173018" cy="68589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4" name="Conector de seta reta 43"/>
          <p:cNvCxnSpPr/>
          <p:nvPr/>
        </p:nvCxnSpPr>
        <p:spPr>
          <a:xfrm>
            <a:off x="3255499" y="8691623"/>
            <a:ext cx="529781" cy="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3"/>
              <p:cNvSpPr txBox="1"/>
              <p:nvPr/>
            </p:nvSpPr>
            <p:spPr>
              <a:xfrm>
                <a:off x="1414086" y="934208"/>
                <a:ext cx="14029114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 algn="ctr">
                  <a:buClr>
                    <a:schemeClr val="bg1"/>
                  </a:buClr>
                  <a:buSzPct val="100000"/>
                </a:pPr>
                <a:r>
                  <a:rPr lang="pt-BR" sz="3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T Sans" panose="020B0604020202020204" charset="0"/>
                  </a:rPr>
                  <a:t>Maximizando Lucros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400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A direção da </a:t>
                </a:r>
                <a:r>
                  <a:rPr lang="pt-BR" sz="2400" dirty="0" err="1" smtClean="0">
                    <a:solidFill>
                      <a:srgbClr val="002060"/>
                    </a:solidFill>
                    <a:latin typeface="PT Sans" panose="020B0604020202020204" charset="0"/>
                  </a:rPr>
                  <a:t>Trappee</a:t>
                </a:r>
                <a:r>
                  <a:rPr lang="pt-BR" sz="2400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 </a:t>
                </a:r>
                <a:r>
                  <a:rPr lang="pt-BR" sz="2400" dirty="0" err="1" smtClean="0">
                    <a:solidFill>
                      <a:srgbClr val="002060"/>
                    </a:solidFill>
                    <a:latin typeface="PT Sans" panose="020B0604020202020204" charset="0"/>
                  </a:rPr>
                  <a:t>and</a:t>
                </a:r>
                <a:r>
                  <a:rPr lang="pt-BR" sz="2400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 Sons, fabricante do famoso molho picante </a:t>
                </a:r>
                <a:r>
                  <a:rPr lang="pt-BR" sz="2400" dirty="0" err="1" smtClean="0">
                    <a:solidFill>
                      <a:srgbClr val="002060"/>
                    </a:solidFill>
                    <a:latin typeface="PT Sans" panose="020B0604020202020204" charset="0"/>
                  </a:rPr>
                  <a:t>TexPep</a:t>
                </a:r>
                <a:r>
                  <a:rPr lang="pt-BR" sz="2400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, estima que seu lucro (em dólares) pela produção e venda diária de x caixas (cada caixa contendo 24 garrafas) de molho picante é dado por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pt-BR" sz="3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𝟎𝟎𝟎𝟎𝟎𝟐</m:t>
                      </m:r>
                      <m:sSup>
                        <m:sSupPr>
                          <m:ctrlPr>
                            <a:rPr lang="pt-BR" sz="3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3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pt-BR" sz="3000" b="1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400" b="1" dirty="0" smtClean="0">
                    <a:solidFill>
                      <a:srgbClr val="C00000"/>
                    </a:solidFill>
                    <a:latin typeface="PT Sans" panose="020B0604020202020204" charset="0"/>
                  </a:rPr>
                  <a:t>Qual é o maior lucro possível que a </a:t>
                </a:r>
                <a:r>
                  <a:rPr lang="pt-BR" sz="2400" b="1" dirty="0" err="1" smtClean="0">
                    <a:solidFill>
                      <a:srgbClr val="C00000"/>
                    </a:solidFill>
                    <a:latin typeface="PT Sans" panose="020B0604020202020204" charset="0"/>
                  </a:rPr>
                  <a:t>Trappee</a:t>
                </a:r>
                <a:r>
                  <a:rPr lang="pt-BR" sz="2400" b="1" dirty="0" smtClean="0">
                    <a:solidFill>
                      <a:srgbClr val="C00000"/>
                    </a:solidFill>
                    <a:latin typeface="PT Sans" panose="020B0604020202020204" charset="0"/>
                  </a:rPr>
                  <a:t> pode obter em um dia?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ctr">
                  <a:buClr>
                    <a:schemeClr val="bg1"/>
                  </a:buClr>
                  <a:buSzPct val="100000"/>
                </a:pPr>
                <a:r>
                  <a:rPr lang="pt-BR" sz="3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T Sans" panose="020B0604020202020204" charset="0"/>
                  </a:rPr>
                  <a:t>Taxa de Falências Bancárias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400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A Companhia Federal de Seguros e Depósitos estima que a taxa com que os bancos decretaram falência entre 1982 e 1994 é dada por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algn="ctr"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pt-B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𝟎𝟔𝟑𝟒𝟒𝟕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400" b="1" i="1" baseline="30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𝟗𝟓𝟑𝟐𝟖𝟑</m:t>
                    </m:r>
                    <m:sSup>
                      <m:sSupPr>
                        <m:ctrlPr>
                          <a:rPr lang="pt-B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pt-B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𝟔𝟑𝟐𝟓𝟕𝟔</m:t>
                    </m:r>
                    <m:sSup>
                      <m:sSupPr>
                        <m:ctrlPr>
                          <a:rPr lang="pt-B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pt-BR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𝟔𝟖𝟒𝟕𝟎𝟒𝐭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𝟒𝟓𝟖𝟖𝟕𝟒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BR" sz="2400" b="1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12)</a:t>
                </a:r>
              </a:p>
              <a:p>
                <a:pPr algn="ctr">
                  <a:buClr>
                    <a:schemeClr val="bg1"/>
                  </a:buClr>
                  <a:buSzPct val="100000"/>
                </a:pPr>
                <a:endParaRPr lang="pt-BR" sz="2400" b="1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algn="ctr">
                  <a:buClr>
                    <a:schemeClr val="bg1"/>
                  </a:buClr>
                  <a:buSzPct val="100000"/>
                </a:pPr>
                <a:r>
                  <a:rPr lang="pt-BR" sz="2400" dirty="0" smtClean="0">
                    <a:solidFill>
                      <a:srgbClr val="002060"/>
                    </a:solidFill>
                    <a:latin typeface="PT Sans" panose="020B0604020202020204" charset="0"/>
                  </a:rPr>
                  <a:t>Onde f(t) é o número de bancos por ano e t é medido em anos, com t=0 correspondendo ao início de 1982</a:t>
                </a: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r>
                  <a:rPr lang="pt-BR" sz="2400" b="1" dirty="0" smtClean="0">
                    <a:solidFill>
                      <a:srgbClr val="C00000"/>
                    </a:solidFill>
                    <a:latin typeface="PT Sans" panose="020B0604020202020204" charset="0"/>
                  </a:rPr>
                  <a:t>Qual é a taxa máxima de falência bancária no período?</a:t>
                </a:r>
                <a:endParaRPr lang="pt-BR" sz="2400" b="1" dirty="0">
                  <a:solidFill>
                    <a:srgbClr val="C00000"/>
                  </a:solidFill>
                  <a:latin typeface="PT Sans" panose="020B0604020202020204" charset="0"/>
                </a:endParaRPr>
              </a:p>
              <a:p>
                <a:pPr marL="457200" lvl="0" indent="-457200">
                  <a:lnSpc>
                    <a:spcPct val="200000"/>
                  </a:lnSpc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:endParaRPr sz="2400" b="0" i="0" u="none" strike="noStrike" cap="none" dirty="0">
                  <a:solidFill>
                    <a:srgbClr val="002060"/>
                  </a:solidFill>
                  <a:latin typeface="PT Sans" panose="020B0604020202020204" charset="0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184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86" y="934208"/>
                <a:ext cx="14029114" cy="545700"/>
              </a:xfrm>
              <a:prstGeom prst="rect">
                <a:avLst/>
              </a:prstGeom>
              <a:blipFill rotWithShape="0">
                <a:blip r:embed="rId3"/>
                <a:stretch>
                  <a:fillRect l="-956" t="-14444" r="-1000" b="-132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3"/>
              <p:cNvSpPr txBox="1"/>
              <p:nvPr/>
            </p:nvSpPr>
            <p:spPr>
              <a:xfrm>
                <a:off x="1414086" y="934208"/>
                <a:ext cx="6536114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 algn="ctr">
                  <a:buClr>
                    <a:schemeClr val="bg1"/>
                  </a:buClr>
                  <a:buSzPct val="100000"/>
                </a:pPr>
                <a:r>
                  <a:rPr lang="pt-BR" sz="3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T Sans" panose="020B0604020202020204" charset="0"/>
                  </a:rPr>
                  <a:t>Maximizando Lucros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𝟎𝟎𝟎𝟎𝟎𝟐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pt-BR" sz="2400" b="1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marL="457200" lvl="0" indent="-457200">
                  <a:lnSpc>
                    <a:spcPct val="200000"/>
                  </a:lnSpc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:endParaRPr sz="2400" b="0" i="0" u="none" strike="noStrike" cap="none" dirty="0">
                  <a:solidFill>
                    <a:srgbClr val="002060"/>
                  </a:solidFill>
                  <a:latin typeface="PT Sans" panose="020B0604020202020204" charset="0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184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86" y="934208"/>
                <a:ext cx="6536114" cy="545700"/>
              </a:xfrm>
              <a:prstGeom prst="rect">
                <a:avLst/>
              </a:prstGeom>
              <a:blipFill rotWithShape="0">
                <a:blip r:embed="rId3"/>
                <a:stretch>
                  <a:fillRect t="-14444" b="-14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84;p33"/>
              <p:cNvSpPr txBox="1"/>
              <p:nvPr/>
            </p:nvSpPr>
            <p:spPr>
              <a:xfrm>
                <a:off x="9046786" y="934208"/>
                <a:ext cx="8098214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lvl="0" algn="ctr">
                  <a:buClr>
                    <a:schemeClr val="bg1"/>
                  </a:buClr>
                  <a:buSzPct val="100000"/>
                </a:pPr>
                <a:r>
                  <a:rPr lang="pt-BR" sz="3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T Sans" panose="020B0604020202020204" charset="0"/>
                  </a:rPr>
                  <a:t>Taxa de Falências Bancárias</a:t>
                </a: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algn="ctr">
                  <a:buClr>
                    <a:schemeClr val="bg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17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7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17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𝟎𝟔𝟑𝟒𝟒𝟕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700" b="1" i="1" baseline="30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𝟗𝟓𝟑𝟐𝟖𝟑</m:t>
                      </m:r>
                      <m:sSup>
                        <m:sSupPr>
                          <m:ctrlPr>
                            <a:rPr lang="pt-BR" sz="17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7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pt-BR" sz="17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𝟔𝟑𝟐𝟓𝟕𝟔</m:t>
                      </m:r>
                      <m:sSup>
                        <m:sSupPr>
                          <m:ctrlPr>
                            <a:rPr lang="pt-BR" sz="17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7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p>
                          <m:r>
                            <a:rPr lang="pt-BR" sz="17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𝟔𝟖𝟒𝟕𝟎𝟒𝐭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𝟒𝟕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𝟒𝟓𝟖𝟖𝟕𝟒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700" b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Clr>
                    <a:schemeClr val="bg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7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7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pt-BR" sz="1700" b="1" dirty="0">
                          <a:solidFill>
                            <a:srgbClr val="002060"/>
                          </a:solidFill>
                          <a:latin typeface="PT Sans" panose="020B0604020202020204" charset="0"/>
                        </a:rPr>
                        <m:t>12)</m:t>
                      </m:r>
                    </m:oMath>
                  </m:oMathPara>
                </a14:m>
                <a:endParaRPr lang="pt-BR" sz="1700" b="1" dirty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lvl="0" algn="just">
                  <a:buClr>
                    <a:schemeClr val="bg1"/>
                  </a:buClr>
                  <a:buSzPct val="100000"/>
                </a:pPr>
                <a:endParaRPr lang="pt-BR" sz="2400" dirty="0" smtClean="0">
                  <a:solidFill>
                    <a:srgbClr val="002060"/>
                  </a:solidFill>
                  <a:latin typeface="PT Sans" panose="020B0604020202020204" charset="0"/>
                </a:endParaRPr>
              </a:p>
              <a:p>
                <a:pPr marL="457200" lvl="0" indent="-457200">
                  <a:lnSpc>
                    <a:spcPct val="200000"/>
                  </a:lnSpc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:endParaRPr sz="2400" b="0" i="0" u="none" strike="noStrike" cap="none" dirty="0">
                  <a:solidFill>
                    <a:srgbClr val="002060"/>
                  </a:solidFill>
                  <a:latin typeface="PT Sans" panose="020B0604020202020204" charset="0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5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86" y="934208"/>
                <a:ext cx="8098214" cy="545700"/>
              </a:xfrm>
              <a:prstGeom prst="rect">
                <a:avLst/>
              </a:prstGeom>
              <a:blipFill rotWithShape="0">
                <a:blip r:embed="rId5"/>
                <a:stretch>
                  <a:fillRect t="-14444" b="-17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105" y="2574821"/>
            <a:ext cx="3570276" cy="67273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9894" y="2478133"/>
            <a:ext cx="4024862" cy="709259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33700" y="2478133"/>
            <a:ext cx="1913543" cy="6824085"/>
          </a:xfrm>
          <a:prstGeom prst="rect">
            <a:avLst/>
          </a:prstGeom>
          <a:solidFill>
            <a:schemeClr val="bg2">
              <a:lumMod val="20000"/>
              <a:lumOff val="80000"/>
              <a:alpha val="26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186391" y="2478132"/>
            <a:ext cx="1913543" cy="7092593"/>
          </a:xfrm>
          <a:prstGeom prst="rect">
            <a:avLst/>
          </a:prstGeom>
          <a:solidFill>
            <a:schemeClr val="bg2">
              <a:lumMod val="20000"/>
              <a:lumOff val="80000"/>
              <a:alpha val="26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3976269" y="2478134"/>
            <a:ext cx="1913543" cy="7092592"/>
          </a:xfrm>
          <a:prstGeom prst="rect">
            <a:avLst/>
          </a:prstGeom>
          <a:solidFill>
            <a:schemeClr val="bg2">
              <a:lumMod val="20000"/>
              <a:lumOff val="80000"/>
              <a:alpha val="26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5232400" y="2300792"/>
            <a:ext cx="6438900" cy="5003800"/>
            <a:chOff x="5232400" y="2300792"/>
            <a:chExt cx="6438900" cy="5003800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1553" y="6744274"/>
              <a:ext cx="228632" cy="219106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1" y="3323211"/>
              <a:ext cx="4744112" cy="3153215"/>
            </a:xfrm>
            <a:prstGeom prst="rect">
              <a:avLst/>
            </a:prstGeom>
          </p:spPr>
        </p:pic>
        <p:cxnSp>
          <p:nvCxnSpPr>
            <p:cNvPr id="4" name="Conector de seta reta 3"/>
            <p:cNvCxnSpPr/>
            <p:nvPr/>
          </p:nvCxnSpPr>
          <p:spPr>
            <a:xfrm flipH="1" flipV="1">
              <a:off x="5740400" y="2300792"/>
              <a:ext cx="0" cy="5003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/>
            <p:nvPr/>
          </p:nvCxnSpPr>
          <p:spPr>
            <a:xfrm>
              <a:off x="5232400" y="6692900"/>
              <a:ext cx="6438900" cy="25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>
              <a:off x="6400800" y="3530600"/>
              <a:ext cx="0" cy="31623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H="1">
              <a:off x="10941713" y="4546600"/>
              <a:ext cx="0" cy="21717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1979" y="2300792"/>
              <a:ext cx="219106" cy="276264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5536" y="6773288"/>
              <a:ext cx="190527" cy="238158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2160" y="6796306"/>
              <a:ext cx="219106" cy="266737"/>
            </a:xfrm>
            <a:prstGeom prst="rect">
              <a:avLst/>
            </a:prstGeom>
          </p:spPr>
        </p:pic>
      </p:grpSp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336" y="5584399"/>
            <a:ext cx="1190791" cy="66684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9998" y="6676345"/>
            <a:ext cx="1047896" cy="69542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9998" y="3214235"/>
            <a:ext cx="1219370" cy="60968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8137" y="2470438"/>
            <a:ext cx="1086002" cy="66684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0293" y="1304249"/>
            <a:ext cx="2210707" cy="444757"/>
          </a:xfrm>
          <a:prstGeom prst="rect">
            <a:avLst/>
          </a:prstGeom>
        </p:spPr>
      </p:pic>
      <p:cxnSp>
        <p:nvCxnSpPr>
          <p:cNvPr id="31" name="Conector de seta reta 30"/>
          <p:cNvCxnSpPr/>
          <p:nvPr/>
        </p:nvCxnSpPr>
        <p:spPr>
          <a:xfrm flipH="1" flipV="1">
            <a:off x="9169400" y="5143500"/>
            <a:ext cx="266700" cy="440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 flipV="1">
            <a:off x="9944100" y="5473700"/>
            <a:ext cx="165100" cy="215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stCxn id="14" idx="0"/>
          </p:cNvCxnSpPr>
          <p:nvPr/>
        </p:nvCxnSpPr>
        <p:spPr>
          <a:xfrm flipH="1" flipV="1">
            <a:off x="8215786" y="6441273"/>
            <a:ext cx="8160" cy="235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8475974" y="3840475"/>
            <a:ext cx="261626" cy="199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H="1">
            <a:off x="7815574" y="3932896"/>
            <a:ext cx="207984" cy="3851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>
            <a:stCxn id="16" idx="2"/>
          </p:cNvCxnSpPr>
          <p:nvPr/>
        </p:nvCxnSpPr>
        <p:spPr>
          <a:xfrm flipH="1">
            <a:off x="6496063" y="3137281"/>
            <a:ext cx="325075" cy="292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103" y="6113478"/>
            <a:ext cx="609685" cy="371527"/>
          </a:xfrm>
          <a:prstGeom prst="rect">
            <a:avLst/>
          </a:prstGeom>
        </p:spPr>
      </p:pic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/>
          <p:cNvGrpSpPr/>
          <p:nvPr/>
        </p:nvGrpSpPr>
        <p:grpSpPr>
          <a:xfrm>
            <a:off x="5232400" y="2300792"/>
            <a:ext cx="6438900" cy="5003800"/>
            <a:chOff x="5232400" y="2300792"/>
            <a:chExt cx="6438900" cy="5003800"/>
          </a:xfrm>
        </p:grpSpPr>
        <p:grpSp>
          <p:nvGrpSpPr>
            <p:cNvPr id="3" name="Grupo 2"/>
            <p:cNvGrpSpPr/>
            <p:nvPr/>
          </p:nvGrpSpPr>
          <p:grpSpPr>
            <a:xfrm>
              <a:off x="5232400" y="2300792"/>
              <a:ext cx="6438900" cy="5003800"/>
              <a:chOff x="5232400" y="2300792"/>
              <a:chExt cx="6438900" cy="5003800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553" y="6744274"/>
                <a:ext cx="228632" cy="219106"/>
              </a:xfrm>
              <a:prstGeom prst="rect">
                <a:avLst/>
              </a:prstGeom>
            </p:spPr>
          </p:pic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401" y="3323211"/>
                <a:ext cx="4744112" cy="3153215"/>
              </a:xfrm>
              <a:prstGeom prst="rect">
                <a:avLst/>
              </a:prstGeom>
            </p:spPr>
          </p:pic>
          <p:cxnSp>
            <p:nvCxnSpPr>
              <p:cNvPr id="4" name="Conector de seta reta 3"/>
              <p:cNvCxnSpPr/>
              <p:nvPr/>
            </p:nvCxnSpPr>
            <p:spPr>
              <a:xfrm flipH="1" flipV="1">
                <a:off x="5740400" y="2300792"/>
                <a:ext cx="0" cy="50038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de seta reta 7"/>
              <p:cNvCxnSpPr/>
              <p:nvPr/>
            </p:nvCxnSpPr>
            <p:spPr>
              <a:xfrm>
                <a:off x="5232400" y="6692900"/>
                <a:ext cx="6438900" cy="25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1979" y="2300792"/>
                <a:ext cx="219106" cy="276264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5536" y="6785988"/>
                <a:ext cx="190527" cy="238158"/>
              </a:xfrm>
              <a:prstGeom prst="rect">
                <a:avLst/>
              </a:prstGeom>
            </p:spPr>
          </p:pic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7560" y="6770906"/>
                <a:ext cx="219106" cy="266737"/>
              </a:xfrm>
              <a:prstGeom prst="rect">
                <a:avLst/>
              </a:prstGeom>
            </p:spPr>
          </p:pic>
        </p:grpSp>
        <p:cxnSp>
          <p:nvCxnSpPr>
            <p:cNvPr id="5" name="Conector reto 4"/>
            <p:cNvCxnSpPr/>
            <p:nvPr/>
          </p:nvCxnSpPr>
          <p:spPr>
            <a:xfrm>
              <a:off x="6400800" y="3530600"/>
              <a:ext cx="0" cy="31623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H="1">
              <a:off x="10941713" y="4546600"/>
              <a:ext cx="0" cy="21717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293" y="1304249"/>
            <a:ext cx="2210707" cy="44475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4372" y="6813346"/>
            <a:ext cx="255600" cy="26411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204" y="6784398"/>
            <a:ext cx="247372" cy="2664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045" y="6790327"/>
            <a:ext cx="256886" cy="26640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2932" y="6786003"/>
            <a:ext cx="255600" cy="246133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7657" y="6806923"/>
            <a:ext cx="255600" cy="26472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2027" y="6810171"/>
            <a:ext cx="229655" cy="266400"/>
          </a:xfrm>
          <a:prstGeom prst="rect">
            <a:avLst/>
          </a:prstGeom>
        </p:spPr>
      </p:pic>
      <p:cxnSp>
        <p:nvCxnSpPr>
          <p:cNvPr id="30" name="Conector reto 29"/>
          <p:cNvCxnSpPr/>
          <p:nvPr/>
        </p:nvCxnSpPr>
        <p:spPr>
          <a:xfrm>
            <a:off x="7258422" y="5584399"/>
            <a:ext cx="0" cy="110850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7730190" y="4457700"/>
            <a:ext cx="0" cy="22061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8739206" y="4125865"/>
            <a:ext cx="0" cy="25924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>
            <a:off x="9144000" y="5130800"/>
            <a:ext cx="0" cy="154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473857" y="4599492"/>
            <a:ext cx="0" cy="20849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10110926" y="5422082"/>
            <a:ext cx="0" cy="12731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H="1" flipV="1">
            <a:off x="5690164" y="3543300"/>
            <a:ext cx="71063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87724" y="6813282"/>
            <a:ext cx="255600" cy="228214"/>
          </a:xfrm>
          <a:prstGeom prst="rect">
            <a:avLst/>
          </a:prstGeom>
        </p:spPr>
      </p:pic>
      <p:cxnSp>
        <p:nvCxnSpPr>
          <p:cNvPr id="32" name="Conector reto 31"/>
          <p:cNvCxnSpPr/>
          <p:nvPr/>
        </p:nvCxnSpPr>
        <p:spPr>
          <a:xfrm>
            <a:off x="8214762" y="6314742"/>
            <a:ext cx="0" cy="36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5728546" y="6314742"/>
            <a:ext cx="248621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063" y="3323185"/>
            <a:ext cx="514422" cy="381053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6568" y="4243570"/>
            <a:ext cx="581106" cy="381053"/>
          </a:xfrm>
          <a:prstGeom prst="rect">
            <a:avLst/>
          </a:prstGeom>
        </p:spPr>
      </p:pic>
      <p:cxnSp>
        <p:nvCxnSpPr>
          <p:cNvPr id="59" name="Conector reto 58"/>
          <p:cNvCxnSpPr/>
          <p:nvPr/>
        </p:nvCxnSpPr>
        <p:spPr>
          <a:xfrm flipH="1">
            <a:off x="5740401" y="4457700"/>
            <a:ext cx="200548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632201" y="2400300"/>
            <a:ext cx="10579100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7000" b="0" cap="none" spc="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Como obter </a:t>
            </a:r>
          </a:p>
          <a:p>
            <a:pPr algn="ctr"/>
            <a:r>
              <a:rPr lang="pt-BR" sz="7000" b="0" cap="none" spc="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máximos e mínimos</a:t>
            </a:r>
          </a:p>
          <a:p>
            <a:pPr algn="ctr"/>
            <a:r>
              <a:rPr lang="pt-BR" sz="7000" b="0" cap="none" spc="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funções?</a:t>
            </a:r>
            <a:endParaRPr lang="pt-BR" sz="70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1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632201" y="2578100"/>
            <a:ext cx="105791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7000" b="0" cap="none" spc="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Através da</a:t>
            </a:r>
          </a:p>
          <a:p>
            <a:pPr algn="ctr"/>
            <a:r>
              <a:rPr lang="pt-BR" sz="70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DERIVADA DA FUNÇÃO</a:t>
            </a:r>
            <a:endParaRPr lang="pt-BR" sz="70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94" y="777023"/>
            <a:ext cx="9262371" cy="9755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199" y="7437752"/>
            <a:ext cx="3419952" cy="102884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42" y="2457572"/>
            <a:ext cx="8316486" cy="212437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15" y="7766411"/>
            <a:ext cx="1667108" cy="37152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972" y="2280961"/>
            <a:ext cx="4191585" cy="16861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9860" y="4872472"/>
            <a:ext cx="2791215" cy="42868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3386" y="4219942"/>
            <a:ext cx="4944165" cy="3620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5839" y="5555696"/>
            <a:ext cx="4829849" cy="40010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5467" y="5986151"/>
            <a:ext cx="2991267" cy="40010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892" y="6391672"/>
            <a:ext cx="2210108" cy="40010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630" y="4971990"/>
            <a:ext cx="5048955" cy="3715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630" y="5595259"/>
            <a:ext cx="2686425" cy="34294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630" y="6212898"/>
            <a:ext cx="3934374" cy="63826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39615" y="4769862"/>
            <a:ext cx="3198095" cy="4982296"/>
          </a:xfrm>
          <a:prstGeom prst="rect">
            <a:avLst/>
          </a:prstGeom>
        </p:spPr>
      </p:pic>
      <p:cxnSp>
        <p:nvCxnSpPr>
          <p:cNvPr id="25" name="Conector reto 24"/>
          <p:cNvCxnSpPr/>
          <p:nvPr/>
        </p:nvCxnSpPr>
        <p:spPr>
          <a:xfrm flipV="1">
            <a:off x="7360901" y="6386257"/>
            <a:ext cx="3140687" cy="272365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94" y="673744"/>
            <a:ext cx="9077930" cy="232345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94" y="3513849"/>
            <a:ext cx="7496090" cy="123595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393" y="4885396"/>
            <a:ext cx="2433007" cy="3972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435" y="6260331"/>
            <a:ext cx="4572638" cy="4096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435" y="6812204"/>
            <a:ext cx="4601217" cy="3238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9752" y="7574752"/>
            <a:ext cx="3734321" cy="164805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959" y="1514110"/>
            <a:ext cx="4201111" cy="8278380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 flipV="1">
            <a:off x="10734246" y="4389181"/>
            <a:ext cx="0" cy="49911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 flipV="1">
            <a:off x="11153346" y="3233481"/>
            <a:ext cx="0" cy="61560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 flipV="1">
            <a:off x="11585146" y="2649281"/>
            <a:ext cx="0" cy="67402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10188039" y="2604501"/>
            <a:ext cx="1135123" cy="33042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V="1">
            <a:off x="10464844" y="1696976"/>
            <a:ext cx="1337179" cy="30302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V="1">
            <a:off x="10367256" y="2628113"/>
            <a:ext cx="236397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1435" y="5819328"/>
            <a:ext cx="415348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7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345</Words>
  <Application>Microsoft Office PowerPoint</Application>
  <PresentationFormat>Personalizar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Times New Roman</vt:lpstr>
      <vt:lpstr>Titillium Web ExtraLight</vt:lpstr>
      <vt:lpstr>Arial</vt:lpstr>
      <vt:lpstr>Cambria Math</vt:lpstr>
      <vt:lpstr>PT Sans</vt:lpstr>
      <vt:lpstr>Calibri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48</cp:revision>
  <dcterms:modified xsi:type="dcterms:W3CDTF">2022-12-01T18:16:49Z</dcterms:modified>
</cp:coreProperties>
</file>